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7"/>
  </p:notesMasterIdLst>
  <p:sldIdLst>
    <p:sldId id="256" r:id="rId2"/>
    <p:sldId id="283" r:id="rId3"/>
    <p:sldId id="268" r:id="rId4"/>
    <p:sldId id="259" r:id="rId5"/>
    <p:sldId id="260" r:id="rId6"/>
    <p:sldId id="275" r:id="rId7"/>
    <p:sldId id="277" r:id="rId8"/>
    <p:sldId id="279" r:id="rId9"/>
    <p:sldId id="282" r:id="rId10"/>
    <p:sldId id="281" r:id="rId11"/>
    <p:sldId id="271" r:id="rId12"/>
    <p:sldId id="272" r:id="rId13"/>
    <p:sldId id="273" r:id="rId14"/>
    <p:sldId id="269" r:id="rId15"/>
    <p:sldId id="270" r:id="rId1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D6AEF88-19E9-4203-8D39-2355EE30BE1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ADB8C9A-408A-4226-BFC4-AEDE2D00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8C9A-408A-4226-BFC4-AEDE2D007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B8C9A-408A-4226-BFC4-AEDE2D007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3E6B-803B-47A3-A6AA-F135D4CFF944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1566-A7CA-465E-9C29-08DA24A5B0DF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F3D8-1896-4805-82A3-0D044078ABBF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3A85-DC88-4AA2-9877-8B8717EA9740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15AC-9201-4A6A-B3E8-2A6DB4078F0F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FB00-E5F0-4D69-981F-C849C27C6894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1428-C3E8-4811-A88A-C436E9FD416F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C564-4459-44CE-8AA4-95AEC0EADAAB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7E68-EB75-4320-BA52-B83B21EF05F4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475C-4343-457F-831C-8F182888799A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8F78-1B09-486D-9C3D-EE69CF213FDF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CFB152-74DA-4B6F-8838-81535AC3A596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almouthmass.us/396/Affordable-Housing-Committe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Falmouth Housing Production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Housing Forum II</a:t>
            </a:r>
          </a:p>
          <a:p>
            <a:r>
              <a:rPr lang="en-US" dirty="0" smtClean="0"/>
              <a:t>October 16,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Housing Strategies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altLang="en-US" dirty="0" smtClean="0"/>
          </a:p>
          <a:p>
            <a:r>
              <a:rPr lang="en-US" altLang="en-US" dirty="0" smtClean="0"/>
              <a:t>Sources include:</a:t>
            </a:r>
          </a:p>
          <a:p>
            <a:pPr lvl="1"/>
            <a:r>
              <a:rPr lang="en-US" altLang="en-US" dirty="0" smtClean="0"/>
              <a:t>Previous Plans and Studies</a:t>
            </a:r>
          </a:p>
          <a:p>
            <a:pPr lvl="1"/>
            <a:r>
              <a:rPr lang="en-US" altLang="en-US" dirty="0" smtClean="0"/>
              <a:t>The Community Housing Workshop held on July 12, 2018</a:t>
            </a:r>
          </a:p>
          <a:p>
            <a:pPr lvl="1"/>
            <a:r>
              <a:rPr lang="en-US" altLang="en-US" dirty="0" smtClean="0"/>
              <a:t>Stakeholder interviews</a:t>
            </a:r>
          </a:p>
          <a:p>
            <a:pPr lvl="1"/>
            <a:r>
              <a:rPr lang="en-US" altLang="en-US" dirty="0" smtClean="0"/>
              <a:t>AHC and Housing Coordinator input</a:t>
            </a:r>
          </a:p>
          <a:p>
            <a:pPr lvl="1"/>
            <a:r>
              <a:rPr lang="en-US" altLang="en-US" dirty="0" smtClean="0"/>
              <a:t>Production goals</a:t>
            </a:r>
          </a:p>
          <a:p>
            <a:pPr lvl="1"/>
            <a:r>
              <a:rPr lang="en-US" altLang="en-US" dirty="0" smtClean="0"/>
              <a:t>Effective strategies from other comparable communities</a:t>
            </a:r>
          </a:p>
          <a:p>
            <a:pPr lvl="1"/>
            <a:r>
              <a:rPr lang="en-US" altLang="en-US" dirty="0" smtClean="0"/>
              <a:t>Housing Needs Assessment including targeted housing needs and goals</a:t>
            </a:r>
          </a:p>
          <a:p>
            <a:pPr marL="502920" lvl="1" indent="0">
              <a:buNone/>
            </a:pPr>
            <a:r>
              <a:rPr lang="en-US" i="1" dirty="0"/>
              <a:t>Photo:  </a:t>
            </a:r>
            <a:r>
              <a:rPr lang="en-US" i="1" dirty="0" smtClean="0"/>
              <a:t>Davis Straits Study Area</a:t>
            </a:r>
            <a:endParaRPr lang="en-US" i="1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8438" y="1520373"/>
            <a:ext cx="3475037" cy="38172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North Reading Housing Production Plan</a:t>
            </a:r>
            <a:endParaRPr lang="en-US" altLang="en-US" dirty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60A59-412A-47C6-AC42-F498727B01A5}" type="slidenum"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Conduct ongoing community outreach and education</a:t>
            </a:r>
          </a:p>
          <a:p>
            <a:r>
              <a:rPr lang="en-US" dirty="0" smtClean="0"/>
              <a:t>Provide additional support for the FAHF</a:t>
            </a:r>
          </a:p>
          <a:p>
            <a:pPr lvl="1"/>
            <a:r>
              <a:rPr lang="en-US" dirty="0" smtClean="0"/>
              <a:t>Consider Municipal Affordable Housing Trust Fund model</a:t>
            </a:r>
          </a:p>
          <a:p>
            <a:pPr lvl="1"/>
            <a:r>
              <a:rPr lang="en-US" dirty="0" smtClean="0"/>
              <a:t>Secure additional resources to capitalize the Fund</a:t>
            </a:r>
          </a:p>
          <a:p>
            <a:r>
              <a:rPr lang="en-US" dirty="0" smtClean="0"/>
              <a:t>Formalize the monitoring of SHI units</a:t>
            </a:r>
          </a:p>
          <a:p>
            <a:pPr lvl="1"/>
            <a:r>
              <a:rPr lang="en-US" dirty="0" smtClean="0"/>
              <a:t>Create an affordable housing database</a:t>
            </a:r>
          </a:p>
          <a:p>
            <a:pPr lvl="1"/>
            <a:r>
              <a:rPr lang="en-US" dirty="0" smtClean="0"/>
              <a:t>Enforce requirements</a:t>
            </a:r>
          </a:p>
          <a:p>
            <a:pPr lvl="1"/>
            <a:r>
              <a:rPr lang="en-US" dirty="0" smtClean="0"/>
              <a:t>Consider introducing annual monitoring fees</a:t>
            </a:r>
          </a:p>
          <a:p>
            <a:pPr lvl="1"/>
            <a:r>
              <a:rPr lang="en-US" dirty="0" smtClean="0"/>
              <a:t>Ensure eligible units are included on the SHI</a:t>
            </a:r>
          </a:p>
          <a:p>
            <a:pPr lvl="1"/>
            <a:r>
              <a:rPr lang="en-US" dirty="0" smtClean="0"/>
              <a:t>Preserve expiring use units</a:t>
            </a:r>
          </a:p>
          <a:p>
            <a:pPr lvl="1"/>
            <a:r>
              <a:rPr lang="en-US" dirty="0" smtClean="0"/>
              <a:t>Consider establishing a regional monitoring entity</a:t>
            </a:r>
          </a:p>
          <a:p>
            <a:pPr lvl="1"/>
            <a:r>
              <a:rPr lang="en-US" dirty="0" smtClean="0"/>
              <a:t>Hold mortgages on affordable units</a:t>
            </a:r>
          </a:p>
          <a:p>
            <a:r>
              <a:rPr lang="en-US" dirty="0" smtClean="0"/>
              <a:t>Conduct additional research and planning</a:t>
            </a:r>
          </a:p>
          <a:p>
            <a:pPr lvl="1"/>
            <a:r>
              <a:rPr lang="en-US" dirty="0" smtClean="0"/>
              <a:t>Prepare a land use growth map</a:t>
            </a:r>
          </a:p>
          <a:p>
            <a:pPr lvl="1"/>
            <a:r>
              <a:rPr lang="en-US" dirty="0" smtClean="0"/>
              <a:t>Conduct a demographic study of mobility patterns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and Regulatory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ADU bylaw</a:t>
            </a:r>
          </a:p>
          <a:p>
            <a:pPr lvl="1"/>
            <a:r>
              <a:rPr lang="en-US" dirty="0" smtClean="0"/>
              <a:t>Finalize and adopt draft being reviewed by the ADU Working Group</a:t>
            </a:r>
          </a:p>
          <a:p>
            <a:r>
              <a:rPr lang="en-US" dirty="0" smtClean="0"/>
              <a:t>Encourage multi-family and mixed-use development</a:t>
            </a:r>
          </a:p>
          <a:p>
            <a:pPr lvl="1"/>
            <a:r>
              <a:rPr lang="en-US" dirty="0" smtClean="0"/>
              <a:t>Adopt Chapter 40R Smart Growth Overlay zoning</a:t>
            </a:r>
          </a:p>
          <a:p>
            <a:pPr lvl="1"/>
            <a:r>
              <a:rPr lang="en-US" dirty="0" smtClean="0"/>
              <a:t>Allow residential uses in the Falmouth Mall area</a:t>
            </a:r>
          </a:p>
          <a:p>
            <a:pPr lvl="1"/>
            <a:r>
              <a:rPr lang="en-US" dirty="0" smtClean="0"/>
              <a:t>Create Village Center zoning</a:t>
            </a:r>
          </a:p>
          <a:p>
            <a:pPr lvl="1"/>
            <a:r>
              <a:rPr lang="en-US" dirty="0" smtClean="0"/>
              <a:t>Use the “friendly 40B” process</a:t>
            </a:r>
          </a:p>
          <a:p>
            <a:r>
              <a:rPr lang="en-US" dirty="0" smtClean="0"/>
              <a:t>Allow more diverse housing types in more areas</a:t>
            </a:r>
          </a:p>
          <a:p>
            <a:pPr lvl="1"/>
            <a:r>
              <a:rPr lang="en-US" dirty="0" smtClean="0"/>
              <a:t>Missing middle concept – integrating more types of housing in existing neighborhoods</a:t>
            </a:r>
          </a:p>
          <a:p>
            <a:r>
              <a:rPr lang="en-US" dirty="0" smtClean="0"/>
              <a:t>Expand inclusionary zoning</a:t>
            </a:r>
          </a:p>
          <a:p>
            <a:pPr lvl="1"/>
            <a:r>
              <a:rPr lang="en-US" dirty="0" smtClean="0"/>
              <a:t>Adopt a Town-wide bylaw to capture affordable units in new development</a:t>
            </a:r>
          </a:p>
          <a:p>
            <a:r>
              <a:rPr lang="en-US" dirty="0" smtClean="0"/>
              <a:t>Explore tax relief for year-round rentals </a:t>
            </a:r>
          </a:p>
          <a:p>
            <a:pPr lvl="1"/>
            <a:r>
              <a:rPr lang="en-US" dirty="0" smtClean="0"/>
              <a:t>Consider adopting Provincetown and Wellfleet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suitable public property available for affordable housing</a:t>
            </a:r>
          </a:p>
          <a:p>
            <a:pPr lvl="1"/>
            <a:r>
              <a:rPr lang="en-US" dirty="0" smtClean="0"/>
              <a:t>Review of sites from 2009 HPP</a:t>
            </a:r>
          </a:p>
          <a:p>
            <a:pPr lvl="1"/>
            <a:r>
              <a:rPr lang="en-US" dirty="0" smtClean="0"/>
              <a:t>Potential additional properties</a:t>
            </a:r>
          </a:p>
          <a:p>
            <a:pPr lvl="1"/>
            <a:r>
              <a:rPr lang="en-US" dirty="0" smtClean="0"/>
              <a:t>Further site acquisition</a:t>
            </a:r>
          </a:p>
          <a:p>
            <a:pPr lvl="1"/>
            <a:r>
              <a:rPr lang="en-US" dirty="0" smtClean="0"/>
              <a:t>Use of new state resources</a:t>
            </a:r>
          </a:p>
          <a:p>
            <a:r>
              <a:rPr lang="en-US" dirty="0" smtClean="0"/>
              <a:t>Promote partnerships with developers</a:t>
            </a:r>
          </a:p>
          <a:p>
            <a:pPr lvl="1"/>
            <a:r>
              <a:rPr lang="en-US" dirty="0" smtClean="0"/>
              <a:t>Existing zoning and proposed changes</a:t>
            </a:r>
          </a:p>
          <a:p>
            <a:pPr lvl="1"/>
            <a:r>
              <a:rPr lang="en-US" dirty="0" smtClean="0"/>
              <a:t>“Friendly 40B” process</a:t>
            </a:r>
          </a:p>
          <a:p>
            <a:pPr lvl="1"/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Advocacy</a:t>
            </a:r>
          </a:p>
          <a:p>
            <a:pPr lvl="1"/>
            <a:r>
              <a:rPr lang="en-US" dirty="0" smtClean="0"/>
              <a:t>Other incentives (expedited permitting, fee waivers, density bonuses, allocating sewer capacity, tax subsidies)</a:t>
            </a:r>
          </a:p>
          <a:p>
            <a:r>
              <a:rPr lang="en-US" dirty="0" smtClean="0"/>
              <a:t>Encourage special needs housing</a:t>
            </a:r>
          </a:p>
          <a:p>
            <a:pPr lvl="1"/>
            <a:r>
              <a:rPr lang="en-US" dirty="0" smtClean="0"/>
              <a:t>Support financing and help market and fill vacancies</a:t>
            </a:r>
          </a:p>
          <a:p>
            <a:r>
              <a:rPr lang="en-US" dirty="0" smtClean="0"/>
              <a:t>Explore regional partnerships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5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Finalize Plan</a:t>
            </a:r>
          </a:p>
          <a:p>
            <a:r>
              <a:rPr lang="en-US" dirty="0" smtClean="0"/>
              <a:t>Obtain Planning Board and Board of Selectmen approval</a:t>
            </a:r>
          </a:p>
          <a:p>
            <a:r>
              <a:rPr lang="en-US" dirty="0" smtClean="0"/>
              <a:t>Submit Plan to DHCD for state approval</a:t>
            </a:r>
          </a:p>
          <a:p>
            <a:r>
              <a:rPr lang="en-US" i="1" dirty="0" smtClean="0"/>
              <a:t>Photo:  FHC </a:t>
            </a:r>
            <a:r>
              <a:rPr lang="en-US" i="1" dirty="0" err="1" smtClean="0"/>
              <a:t>Notantico</a:t>
            </a:r>
            <a:r>
              <a:rPr lang="en-US" i="1" dirty="0" smtClean="0"/>
              <a:t> Woods Development</a:t>
            </a:r>
            <a:endParaRPr lang="en-US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2047741"/>
            <a:ext cx="3983273" cy="265551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2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47288" cy="5120640"/>
          </a:xfrm>
        </p:spPr>
        <p:txBody>
          <a:bodyPr/>
          <a:lstStyle/>
          <a:p>
            <a:r>
              <a:rPr lang="en-US" dirty="0" smtClean="0"/>
              <a:t>Go to the Town’s website at </a:t>
            </a:r>
            <a:r>
              <a:rPr lang="en-US" dirty="0" smtClean="0">
                <a:hlinkClick r:id="rId2"/>
              </a:rPr>
              <a:t>www.falmouthmass.us/396/Affordable-Housing-Committee</a:t>
            </a:r>
            <a:r>
              <a:rPr lang="en-US" dirty="0" smtClean="0"/>
              <a:t> to review the draft Housing Needs Assessment and other affordable housing materials.</a:t>
            </a:r>
          </a:p>
          <a:p>
            <a:r>
              <a:rPr lang="en-US" i="1" dirty="0" smtClean="0"/>
              <a:t>Photo: FHT East Ridge Road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125862"/>
            <a:ext cx="3475037" cy="260627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9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7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Obtain updated information on demographic, economic and housing characteristics and trends;</a:t>
            </a:r>
          </a:p>
          <a:p>
            <a:pPr defTabSz="457207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Better understand the current housing market dynamic;</a:t>
            </a:r>
          </a:p>
          <a:p>
            <a:pPr defTabSz="457207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Document priority housing needs; </a:t>
            </a:r>
          </a:p>
          <a:p>
            <a:pPr defTabSz="457207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Identify strategies to address identified needs and </a:t>
            </a:r>
            <a:r>
              <a:rPr lang="en-US" altLang="en-US" dirty="0" smtClean="0"/>
              <a:t>goals;</a:t>
            </a:r>
          </a:p>
          <a:p>
            <a:pPr defTabSz="457207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Provide guidance to </a:t>
            </a:r>
            <a:r>
              <a:rPr lang="en-US" altLang="en-US" dirty="0"/>
              <a:t>strategically invest local resources, and</a:t>
            </a:r>
          </a:p>
          <a:p>
            <a:pPr defTabSz="457207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Create a roadmap for getting closer to the state’s 10% affordability goal.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Housing Production Plans?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 altLang="en-US" dirty="0"/>
              <a:t>State regulations under Chapter 40B offer communities greater local control over affordable housing development.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dirty="0"/>
              <a:t>First step is getting </a:t>
            </a:r>
            <a:r>
              <a:rPr lang="en-US" altLang="en-US" b="1" i="1" dirty="0"/>
              <a:t>Housing Plan approval</a:t>
            </a:r>
            <a:r>
              <a:rPr lang="en-US" altLang="en-US" dirty="0"/>
              <a:t> from the state.  </a:t>
            </a:r>
            <a:r>
              <a:rPr lang="en-US" altLang="en-US" dirty="0" smtClean="0"/>
              <a:t>The Housing Needs Assessment is the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major component of such Plans.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dirty="0" smtClean="0"/>
              <a:t>Plan must also </a:t>
            </a:r>
            <a:r>
              <a:rPr lang="en-US" altLang="en-US" dirty="0"/>
              <a:t>include </a:t>
            </a:r>
            <a:r>
              <a:rPr lang="en-US" altLang="en-US" dirty="0" smtClean="0"/>
              <a:t>annual affordable </a:t>
            </a:r>
            <a:r>
              <a:rPr lang="en-US" altLang="en-US" dirty="0"/>
              <a:t>housing production goals </a:t>
            </a:r>
            <a:r>
              <a:rPr lang="en-US" altLang="en-US" dirty="0" smtClean="0"/>
              <a:t>(74 </a:t>
            </a:r>
            <a:r>
              <a:rPr lang="en-US" altLang="en-US" dirty="0"/>
              <a:t>units/year for </a:t>
            </a:r>
            <a:r>
              <a:rPr lang="en-US" altLang="en-US" dirty="0" smtClean="0"/>
              <a:t>Falmouth </a:t>
            </a:r>
            <a:r>
              <a:rPr lang="en-US" altLang="en-US" dirty="0"/>
              <a:t>based on 0.5% of year-round housing units) and strategies to address identified local needs and meet these goals. 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dirty="0"/>
              <a:t>For each one-year or two-year goal met, the Town can apply for and receive state </a:t>
            </a:r>
            <a:r>
              <a:rPr lang="en-US" altLang="en-US" b="1" i="1" dirty="0"/>
              <a:t>certification </a:t>
            </a:r>
            <a:r>
              <a:rPr lang="en-US" altLang="en-US" dirty="0"/>
              <a:t>with a 1- or 2-year period during which the ZBA can deny 40B projects without the developer’s ability to appeal if they are determined to be inappropriate or not responsive to local needs</a:t>
            </a:r>
            <a:r>
              <a:rPr lang="en-US" altLang="en-US" dirty="0" smtClean="0"/>
              <a:t>.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dirty="0" smtClean="0"/>
              <a:t>Falmouth received such certification based on its 2009 Housing Production Plan.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9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affordable housing?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Permanent units subsidized </a:t>
            </a:r>
            <a:r>
              <a:rPr lang="en-US" altLang="en-US" dirty="0"/>
              <a:t>or approved by a subsidizing agency</a:t>
            </a:r>
          </a:p>
          <a:p>
            <a:r>
              <a:rPr lang="en-US" altLang="en-US" dirty="0"/>
              <a:t>Deed restricted</a:t>
            </a:r>
          </a:p>
          <a:p>
            <a:r>
              <a:rPr lang="en-US" altLang="en-US" dirty="0"/>
              <a:t>Affirmatively </a:t>
            </a:r>
            <a:r>
              <a:rPr lang="en-US" altLang="en-US" dirty="0" smtClean="0"/>
              <a:t>marketed but 70% can be reserved for local preference.</a:t>
            </a:r>
            <a:endParaRPr lang="en-US" altLang="en-US" dirty="0"/>
          </a:p>
          <a:p>
            <a:r>
              <a:rPr lang="en-US" altLang="en-US" dirty="0"/>
              <a:t>Available to households earning at or below 80% of area median </a:t>
            </a:r>
            <a:r>
              <a:rPr lang="en-US" altLang="en-US" dirty="0" smtClean="0"/>
              <a:t>income (AMI)</a:t>
            </a:r>
            <a:endParaRPr lang="en-US" altLang="en-US" dirty="0"/>
          </a:p>
          <a:p>
            <a:r>
              <a:rPr lang="en-US" altLang="en-US" i="1" dirty="0"/>
              <a:t>Photo</a:t>
            </a:r>
            <a:r>
              <a:rPr lang="en-US" altLang="en-US" i="1" dirty="0" smtClean="0"/>
              <a:t>: FHA Family Scattered-site Homes</a:t>
            </a:r>
            <a:endParaRPr lang="en-US" altLang="en-US" i="1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61" y="1250218"/>
            <a:ext cx="3960937" cy="43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housing is “affordable” in Falmouth?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dirty="0"/>
              <a:t>Of the </a:t>
            </a:r>
            <a:r>
              <a:rPr lang="en-US" altLang="en-US" dirty="0" smtClean="0"/>
              <a:t>14,870 </a:t>
            </a:r>
            <a:r>
              <a:rPr lang="en-US" altLang="en-US" dirty="0"/>
              <a:t>year-round housing units, </a:t>
            </a:r>
            <a:r>
              <a:rPr lang="en-US" altLang="en-US" dirty="0" smtClean="0"/>
              <a:t>959 </a:t>
            </a:r>
            <a:r>
              <a:rPr lang="en-US" altLang="en-US" dirty="0"/>
              <a:t>or </a:t>
            </a:r>
            <a:r>
              <a:rPr lang="en-US" altLang="en-US" dirty="0" smtClean="0"/>
              <a:t>6.45% </a:t>
            </a:r>
            <a:r>
              <a:rPr lang="en-US" altLang="en-US" dirty="0"/>
              <a:t>are currently considered affordable by the state. </a:t>
            </a:r>
            <a:endParaRPr lang="en-US" altLang="en-US" dirty="0" smtClean="0"/>
          </a:p>
          <a:p>
            <a:pPr>
              <a:spcBef>
                <a:spcPct val="40000"/>
              </a:spcBef>
            </a:pPr>
            <a:r>
              <a:rPr lang="en-US" altLang="en-US" dirty="0" smtClean="0"/>
              <a:t>Another 305 units should be eligible for inclusion in the SHI units increasing the affordability percentage to 8.5%.</a:t>
            </a:r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 smtClean="0"/>
              <a:t>The </a:t>
            </a:r>
            <a:r>
              <a:rPr lang="en-US" altLang="en-US" dirty="0"/>
              <a:t>number of affordable units needed will increase over time based on housing growth.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en-US" altLang="en-US" i="1" dirty="0"/>
              <a:t>Photo</a:t>
            </a:r>
            <a:r>
              <a:rPr lang="en-US" altLang="en-US" i="1" dirty="0" smtClean="0"/>
              <a:t>:  FHC 704 Main Street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2149811"/>
            <a:ext cx="4386376" cy="2924251"/>
          </a:xfrm>
        </p:spPr>
      </p:pic>
    </p:spTree>
    <p:extLst>
      <p:ext uri="{BB962C8B-B14F-4D97-AF65-F5344CB8AC3E}">
        <p14:creationId xmlns:p14="http://schemas.microsoft.com/office/powerpoint/2010/main" val="309574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Housing Needs: Rentals are Top Priority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sz="2600" dirty="0" smtClean="0"/>
              <a:t>Rental units are top need to offer more affordable housing choices/Goal of 85% of units produced</a:t>
            </a:r>
          </a:p>
          <a:p>
            <a:pPr lvl="1"/>
            <a:r>
              <a:rPr lang="en-US" altLang="en-US" sz="2200" dirty="0" smtClean="0"/>
              <a:t>Need permanent, year-round housing for most vulnerable residents and workforce. </a:t>
            </a:r>
          </a:p>
          <a:p>
            <a:pPr lvl="1"/>
            <a:r>
              <a:rPr lang="en-US" altLang="en-US" sz="2200" dirty="0" smtClean="0"/>
              <a:t>Help diversify the housing stock as 86% of units are single-family detached dwellings. </a:t>
            </a:r>
          </a:p>
          <a:p>
            <a:pPr lvl="1"/>
            <a:r>
              <a:rPr lang="en-US" altLang="en-US" sz="2200" dirty="0" smtClean="0"/>
              <a:t>Provide greater opportunities to build at some larger scale and leverage other sources of financing as almost all state and federal housing subsidies are for rental development. </a:t>
            </a:r>
          </a:p>
          <a:p>
            <a:pPr lvl="1"/>
            <a:r>
              <a:rPr lang="en-US" altLang="en-US" sz="2200" dirty="0" smtClean="0"/>
              <a:t>Help meet 10% and annual housing production goals faster as all rental units in a 40B development count as SHI units. </a:t>
            </a:r>
          </a:p>
          <a:p>
            <a:pPr lvl="1"/>
            <a:r>
              <a:rPr lang="en-US" altLang="en-US" sz="2200" dirty="0" smtClean="0"/>
              <a:t>Provide more appropriately sized units for increasing numbers of smaller households.</a:t>
            </a:r>
          </a:p>
          <a:p>
            <a:pPr lvl="1"/>
            <a:r>
              <a:rPr lang="en-US" altLang="en-US" sz="2200" dirty="0" smtClean="0"/>
              <a:t>Offer opportunities for mixed-income housing with several income tiers including those earning at very low income levels who have the greatest cost burdens.</a:t>
            </a:r>
          </a:p>
          <a:p>
            <a:pPr lvl="1"/>
            <a:r>
              <a:rPr lang="en-US" altLang="en-US" sz="2200" dirty="0" smtClean="0"/>
              <a:t>Benefit greater numbers of households as rentals turnover more regularly than ownership units. 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>
              <a:latin typeface="Garamond" panose="02020404030301010803" pitchFamily="18" charset="0"/>
            </a:endParaRPr>
          </a:p>
          <a:p>
            <a:endParaRPr lang="en-US" alt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Housing Needs: </a:t>
            </a:r>
            <a:br>
              <a:rPr lang="en-US" dirty="0" smtClean="0"/>
            </a:br>
            <a:r>
              <a:rPr lang="en-US" dirty="0" smtClean="0"/>
              <a:t>Homeowner-</a:t>
            </a:r>
            <a:br>
              <a:rPr lang="en-US" dirty="0" smtClean="0"/>
            </a:br>
            <a:r>
              <a:rPr lang="en-US" dirty="0" smtClean="0"/>
              <a:t>ship is the next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Homeownership is needed to attract and retain workforce and families/Goal of 15% of units produced</a:t>
            </a:r>
          </a:p>
          <a:p>
            <a:r>
              <a:rPr lang="en-US" dirty="0" smtClean="0"/>
              <a:t>Offers smaller-scale development and infill housing opportunities, typically financed almost exclusively with local funding.</a:t>
            </a:r>
          </a:p>
          <a:p>
            <a:r>
              <a:rPr lang="en-US" dirty="0" smtClean="0"/>
              <a:t>Provide first-time homeownership for families who are shut out of the housing market and would otherwise be unable to afford to live in Falmouth.</a:t>
            </a:r>
          </a:p>
          <a:p>
            <a:r>
              <a:rPr lang="en-US" dirty="0" smtClean="0"/>
              <a:t>Provide more housing options for empty nesters looking to downsize.</a:t>
            </a:r>
          </a:p>
          <a:p>
            <a:r>
              <a:rPr lang="en-US" dirty="0" smtClean="0"/>
              <a:t>Lend additional stability to neighborhoods as owners tend to become more rooted and invested in the community.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Housing Needs: People with disabilities or special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Integrate handicapped accessibility and/or supportive services into new development/Goal of at least 20% of all units created for seniors or single individuals and 10% for family housing</a:t>
            </a:r>
          </a:p>
          <a:p>
            <a:r>
              <a:rPr lang="en-US" dirty="0" smtClean="0"/>
              <a:t>14.2% of residents claimed a disability, higher than the state at 11.6%.</a:t>
            </a:r>
          </a:p>
          <a:p>
            <a:r>
              <a:rPr lang="en-US" dirty="0" smtClean="0"/>
              <a:t>Needs will increase with aging of the population.</a:t>
            </a:r>
          </a:p>
          <a:p>
            <a:r>
              <a:rPr lang="en-US" dirty="0" smtClean="0"/>
              <a:t>Limited handicapped accessible units in existing subsidized housing.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3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Producing Affordable Housing in Falmouth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80% sewer capacity limit, denitrification requirements and Flow Neutral Bylaw are significant development constraints</a:t>
            </a:r>
          </a:p>
          <a:p>
            <a:r>
              <a:rPr lang="en-US" dirty="0" smtClean="0"/>
              <a:t>Zoning</a:t>
            </a:r>
          </a:p>
          <a:p>
            <a:pPr lvl="1"/>
            <a:r>
              <a:rPr lang="en-US" dirty="0" smtClean="0"/>
              <a:t>Measures to better promote affordable housing and smart growth have largely been ineffective</a:t>
            </a:r>
          </a:p>
          <a:p>
            <a:r>
              <a:rPr lang="en-US" dirty="0" smtClean="0"/>
              <a:t>Environmental concerns</a:t>
            </a:r>
          </a:p>
          <a:p>
            <a:pPr lvl="1"/>
            <a:r>
              <a:rPr lang="en-US" dirty="0" smtClean="0"/>
              <a:t>Complex and sensitive mix of environmental characteristics</a:t>
            </a:r>
          </a:p>
          <a:p>
            <a:r>
              <a:rPr lang="en-US" dirty="0" smtClean="0"/>
              <a:t>Property costs and availability</a:t>
            </a:r>
          </a:p>
          <a:p>
            <a:pPr lvl="1"/>
            <a:r>
              <a:rPr lang="en-US" dirty="0" smtClean="0"/>
              <a:t>More limited land available for development</a:t>
            </a:r>
          </a:p>
          <a:p>
            <a:pPr lvl="1"/>
            <a:r>
              <a:rPr lang="en-US" dirty="0" smtClean="0"/>
              <a:t>High costs of land and homes</a:t>
            </a:r>
          </a:p>
          <a:p>
            <a:r>
              <a:rPr lang="en-US" dirty="0" smtClean="0"/>
              <a:t>Availability of subsidy funds</a:t>
            </a:r>
          </a:p>
          <a:p>
            <a:r>
              <a:rPr lang="en-US" dirty="0" smtClean="0"/>
              <a:t>Community perceptions</a:t>
            </a:r>
          </a:p>
          <a:p>
            <a:pPr lvl="1"/>
            <a:r>
              <a:rPr lang="en-US" dirty="0" smtClean="0"/>
              <a:t>NIMBY</a:t>
            </a:r>
          </a:p>
          <a:p>
            <a:pPr lvl="1"/>
            <a:r>
              <a:rPr lang="en-US" dirty="0" smtClean="0"/>
              <a:t>Local political will</a:t>
            </a:r>
          </a:p>
          <a:p>
            <a:r>
              <a:rPr lang="en-US" dirty="0" smtClean="0"/>
              <a:t>Limited public transportation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Falmouth Housing Production Plan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3495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371</TotalTime>
  <Words>1158</Words>
  <Application>Microsoft Office PowerPoint</Application>
  <PresentationFormat>Widescreen</PresentationFormat>
  <Paragraphs>162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Garamond</vt:lpstr>
      <vt:lpstr>Times New Roman</vt:lpstr>
      <vt:lpstr>Wingdings 2</vt:lpstr>
      <vt:lpstr>Frame</vt:lpstr>
      <vt:lpstr>Falmouth Housing Production Plan</vt:lpstr>
      <vt:lpstr>Purposes</vt:lpstr>
      <vt:lpstr>What are Housing Production Plans?</vt:lpstr>
      <vt:lpstr>What is affordable housing?</vt:lpstr>
      <vt:lpstr>What housing is “affordable” in Falmouth?</vt:lpstr>
      <vt:lpstr>Priority Housing Needs: Rentals are Top Priority </vt:lpstr>
      <vt:lpstr>Priority Housing Needs:  Homeowner- ship is the next priority</vt:lpstr>
      <vt:lpstr>Priority Housing Needs: People with disabilities or special needs</vt:lpstr>
      <vt:lpstr>Challenges to Producing Affordable Housing in Falmouth</vt:lpstr>
      <vt:lpstr>Housing Strategies</vt:lpstr>
      <vt:lpstr>Capacity Building Strategies</vt:lpstr>
      <vt:lpstr>Zoning and Regulatory Strategies</vt:lpstr>
      <vt:lpstr>Production Strategies</vt:lpstr>
      <vt:lpstr>Next Steps</vt:lpstr>
      <vt:lpstr>For more information….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Chatham Housing Needs Assessment</dc:title>
  <dc:creator>Karen</dc:creator>
  <cp:lastModifiedBy>Phyllis Downey</cp:lastModifiedBy>
  <cp:revision>34</cp:revision>
  <cp:lastPrinted>2018-05-17T19:18:54Z</cp:lastPrinted>
  <dcterms:created xsi:type="dcterms:W3CDTF">2018-05-06T17:52:45Z</dcterms:created>
  <dcterms:modified xsi:type="dcterms:W3CDTF">2018-10-09T16:55:53Z</dcterms:modified>
</cp:coreProperties>
</file>